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8" r:id="rId2"/>
    <p:sldId id="259" r:id="rId3"/>
    <p:sldId id="260" r:id="rId4"/>
    <p:sldId id="268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12/4/2017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12/4/2017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12/4/2017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12/4/2017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12/4/2017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12/4/2017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12/4/2017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12/4/2017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12/4/2017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12/4/2017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12/4/2017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12/4/2017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469901"/>
            <a:ext cx="10178322" cy="540969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/>
              <a:t>Which is the best summary</a:t>
            </a:r>
          </a:p>
          <a:p>
            <a:pPr marL="0" indent="0" algn="ctr">
              <a:buNone/>
            </a:pPr>
            <a:r>
              <a:rPr lang="en-US" sz="4000" dirty="0"/>
              <a:t>of the story?</a:t>
            </a:r>
          </a:p>
          <a:p>
            <a:pPr marL="0" indent="0">
              <a:buNone/>
            </a:pPr>
            <a:r>
              <a:rPr lang="en-US" sz="4000" dirty="0"/>
              <a:t>Write 1, 2, and 3 on your paper. </a:t>
            </a:r>
            <a:r>
              <a:rPr lang="en-US" sz="4000" dirty="0" smtClean="0"/>
              <a:t>  After </a:t>
            </a:r>
            <a:r>
              <a:rPr lang="en-US" sz="4000" dirty="0"/>
              <a:t>you</a:t>
            </a:r>
          </a:p>
          <a:p>
            <a:pPr marL="0" indent="0">
              <a:buNone/>
            </a:pPr>
            <a:r>
              <a:rPr lang="en-US" sz="4000" dirty="0"/>
              <a:t>read each summary, either circle it (if it is a</a:t>
            </a:r>
          </a:p>
          <a:p>
            <a:pPr marL="0" indent="0">
              <a:buNone/>
            </a:pPr>
            <a:r>
              <a:rPr lang="en-US" sz="4000" dirty="0"/>
              <a:t>good summary) or cross it out (if it is a poor</a:t>
            </a:r>
          </a:p>
          <a:p>
            <a:pPr marL="0" indent="0">
              <a:buNone/>
            </a:pPr>
            <a:r>
              <a:rPr lang="en-US" sz="4000" dirty="0"/>
              <a:t>summary</a:t>
            </a:r>
            <a:r>
              <a:rPr lang="en-US" sz="4000" dirty="0" smtClean="0"/>
              <a:t>).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6992260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460501"/>
            <a:ext cx="10178322" cy="4419092"/>
          </a:xfrm>
        </p:spPr>
        <p:txBody>
          <a:bodyPr/>
          <a:lstStyle/>
          <a:p>
            <a:pPr marL="0" indent="0" algn="ctr">
              <a:buNone/>
            </a:pPr>
            <a:r>
              <a:rPr lang="en-US" sz="4800" b="1" dirty="0"/>
              <a:t>Review</a:t>
            </a:r>
          </a:p>
          <a:p>
            <a:pPr marL="0" indent="0">
              <a:buNone/>
            </a:pPr>
            <a:r>
              <a:rPr lang="en-US" sz="3200" b="1" dirty="0"/>
              <a:t>Write answers to these questions on </a:t>
            </a:r>
            <a:r>
              <a:rPr lang="en-US" sz="3200" b="1" dirty="0" smtClean="0"/>
              <a:t>your paper</a:t>
            </a:r>
            <a:r>
              <a:rPr lang="en-US" sz="3200" b="1" dirty="0"/>
              <a:t>.</a:t>
            </a:r>
          </a:p>
          <a:p>
            <a:r>
              <a:rPr lang="en-US" sz="3200" dirty="0" smtClean="0"/>
              <a:t>What </a:t>
            </a:r>
            <a:r>
              <a:rPr lang="en-US" sz="3200" dirty="0"/>
              <a:t>should a summary of a story include?</a:t>
            </a:r>
          </a:p>
          <a:p>
            <a:r>
              <a:rPr lang="en-US" sz="3200" dirty="0" smtClean="0"/>
              <a:t>What </a:t>
            </a:r>
            <a:r>
              <a:rPr lang="en-US" sz="3200" dirty="0"/>
              <a:t>should you avoid including in </a:t>
            </a:r>
            <a:r>
              <a:rPr lang="en-US" sz="3200" dirty="0" smtClean="0"/>
              <a:t>a summary</a:t>
            </a:r>
            <a:r>
              <a:rPr lang="en-US" sz="3200" dirty="0"/>
              <a:t>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332721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2478" y="1676401"/>
            <a:ext cx="10178322" cy="3593591"/>
          </a:xfrm>
        </p:spPr>
        <p:txBody>
          <a:bodyPr/>
          <a:lstStyle/>
          <a:p>
            <a:pPr marL="0" indent="0" algn="ctr">
              <a:buNone/>
            </a:pPr>
            <a:r>
              <a:rPr lang="en-US" sz="4400" b="1" dirty="0"/>
              <a:t>Share with your </a:t>
            </a:r>
            <a:r>
              <a:rPr lang="en-US" sz="4400" b="1" dirty="0" smtClean="0"/>
              <a:t>partner!</a:t>
            </a:r>
            <a:endParaRPr lang="en-US" sz="4400" b="1" dirty="0"/>
          </a:p>
          <a:p>
            <a:pPr marL="0" indent="0" algn="ctr">
              <a:buNone/>
            </a:pPr>
            <a:r>
              <a:rPr lang="en-US" sz="4000" dirty="0"/>
              <a:t>With your partner, discuss the answers to</a:t>
            </a:r>
          </a:p>
          <a:p>
            <a:pPr marL="0" indent="0" algn="ctr">
              <a:buNone/>
            </a:pPr>
            <a:r>
              <a:rPr lang="en-US" sz="4000" dirty="0"/>
              <a:t>the questions. Be ready to share your ideas</a:t>
            </a:r>
          </a:p>
          <a:p>
            <a:pPr marL="0" indent="0" algn="ctr">
              <a:buNone/>
            </a:pPr>
            <a:r>
              <a:rPr lang="en-US" sz="4000" dirty="0"/>
              <a:t>with the rest of the class!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927177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978" y="1473201"/>
            <a:ext cx="7104922" cy="3593591"/>
          </a:xfrm>
        </p:spPr>
        <p:txBody>
          <a:bodyPr/>
          <a:lstStyle/>
          <a:p>
            <a:pPr marL="0" indent="0" algn="ctr">
              <a:buNone/>
            </a:pPr>
            <a:r>
              <a:rPr lang="en-US" sz="4400" b="1" dirty="0"/>
              <a:t>Summary #1</a:t>
            </a:r>
          </a:p>
          <a:p>
            <a:pPr marL="0" indent="0">
              <a:buNone/>
            </a:pPr>
            <a:r>
              <a:rPr lang="en-US" sz="3600" dirty="0"/>
              <a:t>A bug comes out of an egg. </a:t>
            </a:r>
            <a:r>
              <a:rPr lang="en-US" sz="3600" dirty="0"/>
              <a:t> </a:t>
            </a:r>
            <a:r>
              <a:rPr lang="en-US" sz="3600" dirty="0" smtClean="0"/>
              <a:t>It </a:t>
            </a:r>
            <a:r>
              <a:rPr lang="en-US" sz="3600" dirty="0"/>
              <a:t>eats </a:t>
            </a:r>
            <a:r>
              <a:rPr lang="en-US" sz="3600" dirty="0" smtClean="0"/>
              <a:t>lots of </a:t>
            </a:r>
            <a:r>
              <a:rPr lang="en-US" sz="3600" dirty="0"/>
              <a:t>food. </a:t>
            </a:r>
            <a:r>
              <a:rPr lang="en-US" sz="3600" dirty="0" smtClean="0"/>
              <a:t> This </a:t>
            </a:r>
            <a:r>
              <a:rPr lang="en-US" sz="3600" dirty="0"/>
              <a:t>is a great book</a:t>
            </a:r>
            <a:r>
              <a:rPr lang="en-US" sz="3600" dirty="0" smtClean="0"/>
              <a:t>.  </a:t>
            </a:r>
            <a:r>
              <a:rPr lang="en-US" sz="3600" dirty="0"/>
              <a:t>If </a:t>
            </a:r>
            <a:r>
              <a:rPr lang="en-US" sz="3600" dirty="0" smtClean="0"/>
              <a:t>you want </a:t>
            </a:r>
            <a:r>
              <a:rPr lang="en-US" sz="3600" dirty="0"/>
              <a:t>to find out how it ends, </a:t>
            </a:r>
            <a:r>
              <a:rPr lang="en-US" sz="3600" dirty="0" smtClean="0"/>
              <a:t>you should </a:t>
            </a:r>
            <a:r>
              <a:rPr lang="en-US" sz="3600" dirty="0"/>
              <a:t>read it!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0587210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88378" y="1612901"/>
            <a:ext cx="6381022" cy="375869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b="1" dirty="0"/>
              <a:t>Summary #2</a:t>
            </a:r>
          </a:p>
          <a:p>
            <a:pPr marL="0" indent="0">
              <a:buNone/>
            </a:pPr>
            <a:r>
              <a:rPr lang="en-US" sz="3200" dirty="0"/>
              <a:t>A caterpillar hatches from an egg.</a:t>
            </a:r>
          </a:p>
          <a:p>
            <a:pPr marL="0" indent="0">
              <a:buNone/>
            </a:pPr>
            <a:r>
              <a:rPr lang="en-US" sz="3200" dirty="0" smtClean="0"/>
              <a:t>It begins feeling sick after </a:t>
            </a:r>
            <a:r>
              <a:rPr lang="en-US" sz="3200" dirty="0"/>
              <a:t>eating many different kinds </a:t>
            </a:r>
            <a:r>
              <a:rPr lang="en-US" sz="3200" dirty="0" smtClean="0"/>
              <a:t>of food.  </a:t>
            </a:r>
            <a:r>
              <a:rPr lang="en-US" sz="3200" dirty="0"/>
              <a:t>I</a:t>
            </a:r>
            <a:r>
              <a:rPr lang="en-US" sz="3200" dirty="0" smtClean="0"/>
              <a:t>t forms a cocoon.  Out of the cocoon, it turns </a:t>
            </a:r>
            <a:r>
              <a:rPr lang="en-US" sz="3200" dirty="0"/>
              <a:t>into a </a:t>
            </a:r>
            <a:r>
              <a:rPr lang="en-US" sz="3200" dirty="0" smtClean="0"/>
              <a:t>beautiful butterfly</a:t>
            </a:r>
            <a:r>
              <a:rPr lang="en-US" sz="3200" dirty="0"/>
              <a:t>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355441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87500" y="647701"/>
            <a:ext cx="9207500" cy="52168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/>
              <a:t>Summary #3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sz="3200" dirty="0"/>
              <a:t>In the warm moonlight, a caterpillar hatches out of an egg.  First it eats an apple.   Then it eats a pear.  Then it eats three plums.  Then it eats four strawberries.  Then it eats five oranges.  Then it eats lots of other things. Finally it spins a cocoon around itself.  It turns into a beautiful butterfly!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532216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31178" y="1435100"/>
            <a:ext cx="7181122" cy="3314192"/>
          </a:xfrm>
        </p:spPr>
        <p:txBody>
          <a:bodyPr/>
          <a:lstStyle/>
          <a:p>
            <a:pPr marL="0" indent="0" algn="ctr">
              <a:buNone/>
            </a:pPr>
            <a:r>
              <a:rPr lang="en-US" sz="4800" b="1" dirty="0"/>
              <a:t>Talk with your partner</a:t>
            </a:r>
          </a:p>
          <a:p>
            <a:pPr marL="0" indent="0">
              <a:buNone/>
            </a:pPr>
            <a:r>
              <a:rPr lang="en-US" sz="4000" dirty="0"/>
              <a:t>Which summary did you think was best?</a:t>
            </a:r>
          </a:p>
          <a:p>
            <a:pPr marL="0" indent="0" algn="ctr">
              <a:buNone/>
            </a:pPr>
            <a:r>
              <a:rPr lang="en-US" sz="4000" dirty="0" smtClean="0"/>
              <a:t>***Why?***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502659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333500"/>
            <a:ext cx="10178322" cy="49148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/>
              <a:t>Which is the best summary</a:t>
            </a:r>
          </a:p>
          <a:p>
            <a:pPr marL="0" indent="0" algn="ctr">
              <a:buNone/>
            </a:pPr>
            <a:r>
              <a:rPr lang="en-US" sz="4000" b="1" dirty="0"/>
              <a:t>of the story?</a:t>
            </a:r>
          </a:p>
          <a:p>
            <a:pPr marL="0" indent="0">
              <a:buNone/>
            </a:pPr>
            <a:r>
              <a:rPr lang="en-US" sz="3600" b="1" dirty="0"/>
              <a:t>Summary #1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tx1"/>
                </a:solidFill>
              </a:rPr>
              <a:t>A bug comes out of an </a:t>
            </a:r>
            <a:r>
              <a:rPr lang="en-US" sz="2800" dirty="0" smtClean="0">
                <a:solidFill>
                  <a:schemeClr val="tx1"/>
                </a:solidFill>
              </a:rPr>
              <a:t>egg.   </a:t>
            </a:r>
            <a:r>
              <a:rPr lang="en-US" sz="2800" dirty="0">
                <a:solidFill>
                  <a:schemeClr val="tx1"/>
                </a:solidFill>
              </a:rPr>
              <a:t>It eats </a:t>
            </a:r>
            <a:r>
              <a:rPr lang="en-US" sz="2800" dirty="0" smtClean="0">
                <a:solidFill>
                  <a:schemeClr val="tx1"/>
                </a:solidFill>
              </a:rPr>
              <a:t>lots of </a:t>
            </a:r>
            <a:r>
              <a:rPr lang="en-US" sz="2800" dirty="0">
                <a:solidFill>
                  <a:schemeClr val="tx1"/>
                </a:solidFill>
              </a:rPr>
              <a:t>food. </a:t>
            </a:r>
            <a:r>
              <a:rPr lang="en-US" sz="2800" dirty="0" smtClean="0">
                <a:solidFill>
                  <a:schemeClr val="tx1"/>
                </a:solidFill>
              </a:rPr>
              <a:t>  This </a:t>
            </a:r>
            <a:r>
              <a:rPr lang="en-US" sz="2800" dirty="0">
                <a:solidFill>
                  <a:schemeClr val="tx1"/>
                </a:solidFill>
              </a:rPr>
              <a:t>is a great book. </a:t>
            </a:r>
            <a:r>
              <a:rPr lang="en-US" sz="2800" dirty="0" smtClean="0">
                <a:solidFill>
                  <a:schemeClr val="tx1"/>
                </a:solidFill>
              </a:rPr>
              <a:t> If you want </a:t>
            </a:r>
            <a:r>
              <a:rPr lang="en-US" sz="2800" dirty="0">
                <a:solidFill>
                  <a:schemeClr val="tx1"/>
                </a:solidFill>
              </a:rPr>
              <a:t>to find out how it ends, </a:t>
            </a:r>
            <a:r>
              <a:rPr lang="en-US" sz="2800" dirty="0" smtClean="0">
                <a:solidFill>
                  <a:schemeClr val="tx1"/>
                </a:solidFill>
              </a:rPr>
              <a:t>you should </a:t>
            </a:r>
            <a:r>
              <a:rPr lang="en-US" sz="2800" dirty="0">
                <a:solidFill>
                  <a:schemeClr val="tx1"/>
                </a:solidFill>
              </a:rPr>
              <a:t>read it!</a:t>
            </a:r>
          </a:p>
          <a:p>
            <a:pPr marL="0" indent="0" algn="ctr">
              <a:buNone/>
            </a:pPr>
            <a:r>
              <a:rPr lang="en-US" sz="2400" dirty="0">
                <a:solidFill>
                  <a:srgbClr val="FF0000"/>
                </a:solidFill>
              </a:rPr>
              <a:t>This summary includes personal opinions. It is also inaccurate</a:t>
            </a:r>
          </a:p>
          <a:p>
            <a:pPr marL="0" indent="0" algn="ctr">
              <a:buNone/>
            </a:pPr>
            <a:r>
              <a:rPr lang="en-US" sz="2400" dirty="0">
                <a:solidFill>
                  <a:srgbClr val="FF0000"/>
                </a:solidFill>
              </a:rPr>
              <a:t>—a bug does not come out of the egg, a caterpillar does.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90044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863600"/>
            <a:ext cx="10178322" cy="55752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/>
              <a:t>Which is the best </a:t>
            </a:r>
            <a:r>
              <a:rPr lang="en-US" sz="3200" b="1" dirty="0" smtClean="0"/>
              <a:t>summary of </a:t>
            </a:r>
            <a:r>
              <a:rPr lang="en-US" sz="3200" b="1" dirty="0"/>
              <a:t>the story?</a:t>
            </a:r>
          </a:p>
          <a:p>
            <a:pPr marL="0" indent="0">
              <a:buNone/>
            </a:pPr>
            <a:r>
              <a:rPr lang="en-US" b="1" dirty="0"/>
              <a:t>Summary #3</a:t>
            </a:r>
          </a:p>
          <a:p>
            <a:pPr marL="0" indent="0">
              <a:lnSpc>
                <a:spcPct val="150000"/>
              </a:lnSpc>
              <a:spcBef>
                <a:spcPts val="600"/>
              </a:spcBef>
              <a:buNone/>
            </a:pPr>
            <a:r>
              <a:rPr lang="en-US" sz="2400" dirty="0"/>
              <a:t>In the warm moonlight, a caterpillar hatches out of an </a:t>
            </a:r>
            <a:r>
              <a:rPr lang="en-US" sz="2400" dirty="0" smtClean="0"/>
              <a:t>egg.  First </a:t>
            </a:r>
            <a:r>
              <a:rPr lang="en-US" sz="2400" dirty="0"/>
              <a:t>it eats an apple. </a:t>
            </a:r>
            <a:r>
              <a:rPr lang="en-US" sz="2400" dirty="0" smtClean="0"/>
              <a:t>  Then </a:t>
            </a:r>
            <a:r>
              <a:rPr lang="en-US" sz="2400" dirty="0"/>
              <a:t>it eats a pear. </a:t>
            </a:r>
            <a:r>
              <a:rPr lang="en-US" sz="2400" dirty="0" smtClean="0"/>
              <a:t> Then </a:t>
            </a:r>
            <a:r>
              <a:rPr lang="en-US" sz="2400" dirty="0"/>
              <a:t>it eats </a:t>
            </a:r>
            <a:r>
              <a:rPr lang="en-US" sz="2400" dirty="0" smtClean="0"/>
              <a:t>three plums</a:t>
            </a:r>
            <a:r>
              <a:rPr lang="en-US" sz="2400" dirty="0"/>
              <a:t>. </a:t>
            </a:r>
            <a:r>
              <a:rPr lang="en-US" sz="2400" dirty="0" smtClean="0"/>
              <a:t> Then </a:t>
            </a:r>
            <a:r>
              <a:rPr lang="en-US" sz="2400" dirty="0"/>
              <a:t>it eats four strawberries. </a:t>
            </a:r>
            <a:r>
              <a:rPr lang="en-US" sz="2400" dirty="0" smtClean="0"/>
              <a:t> Then </a:t>
            </a:r>
            <a:r>
              <a:rPr lang="en-US" sz="2400" dirty="0"/>
              <a:t>it eats </a:t>
            </a:r>
            <a:r>
              <a:rPr lang="en-US" sz="2400" dirty="0" smtClean="0"/>
              <a:t>five oranges</a:t>
            </a:r>
            <a:r>
              <a:rPr lang="en-US" sz="2400" dirty="0"/>
              <a:t>. </a:t>
            </a:r>
            <a:r>
              <a:rPr lang="en-US" sz="2400" dirty="0" smtClean="0"/>
              <a:t> Then </a:t>
            </a:r>
            <a:r>
              <a:rPr lang="en-US" sz="2400" dirty="0"/>
              <a:t>it eats lots of other things. Finally it spins </a:t>
            </a:r>
            <a:r>
              <a:rPr lang="en-US" sz="2400" dirty="0" smtClean="0"/>
              <a:t>a cocoon </a:t>
            </a:r>
            <a:r>
              <a:rPr lang="en-US" sz="2400" dirty="0"/>
              <a:t>around itself. </a:t>
            </a:r>
            <a:r>
              <a:rPr lang="en-US" sz="2400" dirty="0" smtClean="0"/>
              <a:t> It </a:t>
            </a:r>
            <a:r>
              <a:rPr lang="en-US" sz="2400" dirty="0"/>
              <a:t>turns into a beautiful butterfly!</a:t>
            </a:r>
          </a:p>
          <a:p>
            <a:pPr marL="0" indent="0" algn="ctr">
              <a:lnSpc>
                <a:spcPct val="100000"/>
              </a:lnSpc>
              <a:spcBef>
                <a:spcPts val="600"/>
              </a:spcBef>
              <a:buNone/>
            </a:pPr>
            <a:endParaRPr lang="en-US" sz="2400" dirty="0">
              <a:solidFill>
                <a:srgbClr val="FF0000"/>
              </a:solidFill>
            </a:endParaRPr>
          </a:p>
          <a:p>
            <a:pPr marL="0" indent="0" algn="ctr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This </a:t>
            </a:r>
            <a:r>
              <a:rPr lang="en-US" sz="2400" dirty="0">
                <a:solidFill>
                  <a:srgbClr val="FF0000"/>
                </a:solidFill>
              </a:rPr>
              <a:t>summary contains more details than are needed. The list</a:t>
            </a:r>
          </a:p>
          <a:p>
            <a:pPr marL="0" indent="0" algn="ctr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400" dirty="0">
                <a:solidFill>
                  <a:srgbClr val="FF0000"/>
                </a:solidFill>
              </a:rPr>
              <a:t>of “apple, pear, plums, strawberries, and oranges” can be</a:t>
            </a:r>
          </a:p>
          <a:p>
            <a:pPr marL="0" indent="0" algn="ctr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400" dirty="0">
                <a:solidFill>
                  <a:srgbClr val="FF0000"/>
                </a:solidFill>
              </a:rPr>
              <a:t>collapsed into “fruits” or “different kinds of food”.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70207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736600"/>
            <a:ext cx="10178322" cy="55244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/>
              <a:t>Which is the best summary of the story?</a:t>
            </a:r>
            <a:endParaRPr lang="en-US" sz="3600" b="1" dirty="0" smtClean="0"/>
          </a:p>
          <a:p>
            <a:pPr marL="0" indent="0" algn="ctr">
              <a:buNone/>
            </a:pPr>
            <a:r>
              <a:rPr lang="en-US" sz="3600" b="1" dirty="0" smtClean="0"/>
              <a:t>Summary </a:t>
            </a:r>
            <a:r>
              <a:rPr lang="en-US" sz="3600" b="1" dirty="0"/>
              <a:t>#2</a:t>
            </a:r>
          </a:p>
          <a:p>
            <a:pPr marL="0" indent="0">
              <a:buNone/>
            </a:pPr>
            <a:r>
              <a:rPr lang="en-US" sz="3200" dirty="0"/>
              <a:t>A caterpillar hatches from an </a:t>
            </a:r>
            <a:r>
              <a:rPr lang="en-US" sz="3200" dirty="0" smtClean="0"/>
              <a:t>egg.  It </a:t>
            </a:r>
            <a:r>
              <a:rPr lang="en-US" sz="3200" dirty="0"/>
              <a:t>begins feeling sick after eating many different kinds of food.  It forms a cocoon.  Out of the cocoon, it turns into a beautiful butterfly.</a:t>
            </a:r>
          </a:p>
          <a:p>
            <a:pPr marL="0" indent="0">
              <a:buNone/>
            </a:pPr>
            <a:endParaRPr lang="en-US" sz="3200" dirty="0"/>
          </a:p>
          <a:p>
            <a:pPr marL="0" indent="0" algn="ctr">
              <a:buNone/>
            </a:pPr>
            <a:r>
              <a:rPr lang="en-US" sz="2800" dirty="0">
                <a:solidFill>
                  <a:srgbClr val="FF0000"/>
                </a:solidFill>
              </a:rPr>
              <a:t>This summary includes the main character of the story,</a:t>
            </a:r>
          </a:p>
          <a:p>
            <a:pPr marL="0" indent="0" algn="ctr">
              <a:buNone/>
            </a:pPr>
            <a:r>
              <a:rPr lang="en-US" sz="2800" dirty="0">
                <a:solidFill>
                  <a:srgbClr val="FF0000"/>
                </a:solidFill>
              </a:rPr>
              <a:t>as well as the important events. </a:t>
            </a:r>
            <a:r>
              <a:rPr lang="en-US" sz="2800" dirty="0" smtClean="0">
                <a:solidFill>
                  <a:srgbClr val="FF0000"/>
                </a:solidFill>
              </a:rPr>
              <a:t> It </a:t>
            </a:r>
            <a:r>
              <a:rPr lang="en-US" sz="2800" dirty="0">
                <a:solidFill>
                  <a:srgbClr val="FF0000"/>
                </a:solidFill>
              </a:rPr>
              <a:t>does not include</a:t>
            </a:r>
          </a:p>
          <a:p>
            <a:pPr marL="0" indent="0" algn="ctr">
              <a:buNone/>
            </a:pPr>
            <a:r>
              <a:rPr lang="en-US" sz="2800" dirty="0">
                <a:solidFill>
                  <a:srgbClr val="FF0000"/>
                </a:solidFill>
              </a:rPr>
              <a:t>trivial details or opinions.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36303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736600"/>
            <a:ext cx="10178322" cy="55244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/>
              <a:t>Which is the best summary of the story?</a:t>
            </a:r>
            <a:endParaRPr lang="en-US" sz="3600" b="1" dirty="0" smtClean="0"/>
          </a:p>
          <a:p>
            <a:pPr marL="0" indent="0" algn="ctr">
              <a:buNone/>
            </a:pPr>
            <a:r>
              <a:rPr lang="en-US" sz="3600" b="1" dirty="0" smtClean="0"/>
              <a:t>Summary </a:t>
            </a:r>
            <a:r>
              <a:rPr lang="en-US" sz="3600" b="1" dirty="0"/>
              <a:t>#2</a:t>
            </a:r>
          </a:p>
          <a:p>
            <a:pPr marL="0" indent="0">
              <a:buNone/>
            </a:pPr>
            <a:r>
              <a:rPr lang="en-US" sz="3200" dirty="0"/>
              <a:t>A caterpillar hatches from an </a:t>
            </a:r>
            <a:r>
              <a:rPr lang="en-US" sz="3200" dirty="0" smtClean="0"/>
              <a:t>egg.  It </a:t>
            </a:r>
            <a:r>
              <a:rPr lang="en-US" sz="3200" dirty="0"/>
              <a:t>begins feeling sick after eating many different kinds of food.  It forms a cocoon.  Out of the cocoon, it turns into a beautiful butterfly.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2800" dirty="0">
                <a:solidFill>
                  <a:srgbClr val="FF0000"/>
                </a:solidFill>
              </a:rPr>
              <a:t>This summary includes the main character of the story,</a:t>
            </a:r>
          </a:p>
          <a:p>
            <a:pPr marL="0" indent="0" algn="ctr">
              <a:buNone/>
            </a:pPr>
            <a:r>
              <a:rPr lang="en-US" sz="2800" dirty="0">
                <a:solidFill>
                  <a:srgbClr val="FF0000"/>
                </a:solidFill>
              </a:rPr>
              <a:t>as well as the important events. It does not include</a:t>
            </a:r>
          </a:p>
          <a:p>
            <a:pPr marL="0" indent="0" algn="ctr">
              <a:buNone/>
            </a:pPr>
            <a:r>
              <a:rPr lang="en-US" sz="2800" dirty="0">
                <a:solidFill>
                  <a:srgbClr val="FF0000"/>
                </a:solidFill>
              </a:rPr>
              <a:t>trivial details or opinions.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" name="Smiley Face 3"/>
          <p:cNvSpPr/>
          <p:nvPr/>
        </p:nvSpPr>
        <p:spPr>
          <a:xfrm>
            <a:off x="4152900" y="2603500"/>
            <a:ext cx="3632200" cy="33274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00B050"/>
                </a:solidFill>
              </a:rPr>
              <a:t>This is the BEST summary</a:t>
            </a:r>
            <a:r>
              <a:rPr lang="en-US" sz="3600" b="1" dirty="0">
                <a:solidFill>
                  <a:srgbClr val="00B050"/>
                </a:solidFill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832731384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66</TotalTime>
  <Words>609</Words>
  <Application>Microsoft Office PowerPoint</Application>
  <PresentationFormat>Widescreen</PresentationFormat>
  <Paragraphs>52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Gill Sans MT</vt:lpstr>
      <vt:lpstr>Impact</vt:lpstr>
      <vt:lpstr>Badge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Oldham County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Proctor, Shelley</dc:creator>
  <cp:lastModifiedBy>Proctor, Shelley</cp:lastModifiedBy>
  <cp:revision>8</cp:revision>
  <dcterms:created xsi:type="dcterms:W3CDTF">2017-12-04T19:49:59Z</dcterms:created>
  <dcterms:modified xsi:type="dcterms:W3CDTF">2017-12-04T20:56:37Z</dcterms:modified>
</cp:coreProperties>
</file>